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66" r:id="rId2"/>
    <p:sldId id="265" r:id="rId3"/>
    <p:sldId id="257" r:id="rId4"/>
    <p:sldId id="260" r:id="rId5"/>
    <p:sldId id="308" r:id="rId6"/>
    <p:sldId id="309" r:id="rId7"/>
    <p:sldId id="310" r:id="rId8"/>
    <p:sldId id="262" r:id="rId9"/>
    <p:sldId id="315" r:id="rId10"/>
    <p:sldId id="311" r:id="rId11"/>
    <p:sldId id="312" r:id="rId12"/>
    <p:sldId id="259" r:id="rId13"/>
    <p:sldId id="261" r:id="rId14"/>
  </p:sldIdLst>
  <p:sldSz cx="9144000" cy="5143500" type="screen16x9"/>
  <p:notesSz cx="6858000" cy="9144000"/>
  <p:embeddedFontLst>
    <p:embeddedFont>
      <p:font typeface="Bebas Neue" panose="020B0604020202020204" charset="0"/>
      <p:regular r:id="rId16"/>
    </p:embeddedFont>
    <p:embeddedFont>
      <p:font typeface="Cambria Math" panose="02040503050406030204" pitchFamily="18" charset="0"/>
      <p:regular r:id="rId17"/>
    </p:embeddedFont>
    <p:embeddedFont>
      <p:font typeface="Old Standard TT" panose="020B0604020202020204" charset="0"/>
      <p:regular r:id="rId18"/>
      <p:bold r:id="rId19"/>
      <p:italic r:id="rId20"/>
    </p:embeddedFont>
    <p:embeddedFont>
      <p:font typeface="Oxygen" panose="020B0604020202020204" charset="0"/>
      <p:regular r:id="rId21"/>
      <p:bold r:id="rId22"/>
    </p:embeddedFont>
    <p:embeddedFont>
      <p:font typeface="Oxygen Light" panose="020B0604020202020204" charset="0"/>
      <p:regular r:id="rId23"/>
      <p:bold r:id="rId24"/>
    </p:embeddedFont>
    <p:embeddedFont>
      <p:font typeface="Poiret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2E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4507B0-89DA-4341-9DCB-6A1ED7F02228}">
  <a:tblStyle styleId="{DD4507B0-89DA-4341-9DCB-6A1ED7F022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439249f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439249f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5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l="56623" b="10"/>
          <a:stretch/>
        </p:blipFill>
        <p:spPr>
          <a:xfrm>
            <a:off x="5177825" y="0"/>
            <a:ext cx="39661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6" r:id="rId4"/>
    <p:sldLayoutId id="2147483658" r:id="rId5"/>
    <p:sldLayoutId id="2147483662" r:id="rId6"/>
    <p:sldLayoutId id="2147483664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mos.esa.int/web/gaia/dpac/consortium" TargetMode="External"/><Relationship Id="rId2" Type="http://schemas.openxmlformats.org/officeDocument/2006/relationships/hyperlink" Target="https://www.cosmos.esa.int/gai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SA_Multimedia/Images/2006/05/Artist_s_impression_of_the_Gaia_satellit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r="78034" b="10"/>
          <a:stretch/>
        </p:blipFill>
        <p:spPr>
          <a:xfrm>
            <a:off x="-30686" y="0"/>
            <a:ext cx="1884459" cy="563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06A1D-AA17-4FF5-8995-5F41A91C81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8" t="566" r="1017" b="1423"/>
          <a:stretch/>
        </p:blipFill>
        <p:spPr>
          <a:xfrm>
            <a:off x="132971" y="224486"/>
            <a:ext cx="4590669" cy="434400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503654C-A5C0-4955-BD8C-90FD3FCEE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7297" y="2925930"/>
            <a:ext cx="5268540" cy="1031700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-US" sz="1600" dirty="0">
                <a:solidFill>
                  <a:schemeClr val="accent3"/>
                </a:solidFill>
              </a:rPr>
              <a:t>Shufan Xia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endParaRPr lang="en-US" sz="1600" dirty="0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-US" sz="1600" dirty="0">
                <a:solidFill>
                  <a:schemeClr val="accent3"/>
                </a:solidFill>
              </a:rPr>
              <a:t>Advised by Prof. Karen Masters (Haverford)  </a:t>
            </a: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-US" sz="1600" dirty="0">
                <a:solidFill>
                  <a:schemeClr val="accent3"/>
                </a:solidFill>
              </a:rPr>
              <a:t>&amp; Dr. Zhao-</a:t>
            </a:r>
            <a:r>
              <a:rPr lang="en-US" sz="1600" dirty="0" err="1">
                <a:solidFill>
                  <a:schemeClr val="accent3"/>
                </a:solidFill>
              </a:rPr>
              <a:t>yu</a:t>
            </a:r>
            <a:r>
              <a:rPr lang="en-US" sz="1600" dirty="0">
                <a:solidFill>
                  <a:schemeClr val="accent3"/>
                </a:solidFill>
              </a:rPr>
              <a:t> Li </a:t>
            </a: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3"/>
              <a:buNone/>
            </a:pPr>
            <a:r>
              <a:rPr lang="en-US" dirty="0">
                <a:solidFill>
                  <a:schemeClr val="accent3"/>
                </a:solidFill>
              </a:rPr>
              <a:t>	</a:t>
            </a:r>
            <a:r>
              <a:rPr lang="en-US" sz="1600" dirty="0">
                <a:solidFill>
                  <a:schemeClr val="accent3"/>
                </a:solidFill>
              </a:rPr>
              <a:t>(Shanghai </a:t>
            </a:r>
            <a:r>
              <a:rPr lang="en-US" sz="1600" dirty="0" err="1">
                <a:solidFill>
                  <a:schemeClr val="accent3"/>
                </a:solidFill>
              </a:rPr>
              <a:t>Jiaotong</a:t>
            </a:r>
            <a:r>
              <a:rPr lang="en-US" sz="1600" dirty="0">
                <a:solidFill>
                  <a:schemeClr val="accent3"/>
                </a:solidFill>
              </a:rPr>
              <a:t> University)</a:t>
            </a:r>
          </a:p>
          <a:p>
            <a:endParaRPr lang="en-US" dirty="0"/>
          </a:p>
        </p:txBody>
      </p:sp>
      <p:sp>
        <p:nvSpPr>
          <p:cNvPr id="12" name="Google Shape;59;p13">
            <a:extLst>
              <a:ext uri="{FF2B5EF4-FFF2-40B4-BE49-F238E27FC236}">
                <a16:creationId xmlns:a16="http://schemas.microsoft.com/office/drawing/2014/main" id="{5886A928-5AF8-48CC-9025-0AA548A7657C}"/>
              </a:ext>
            </a:extLst>
          </p:cNvPr>
          <p:cNvSpPr txBox="1">
            <a:spLocks/>
          </p:cNvSpPr>
          <p:nvPr/>
        </p:nvSpPr>
        <p:spPr>
          <a:xfrm>
            <a:off x="4808220" y="1977090"/>
            <a:ext cx="433578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3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buSzPts val="3780"/>
            </a:pPr>
            <a:r>
              <a:rPr lang="en-US" sz="2400" dirty="0">
                <a:latin typeface="Old Standard TT" panose="020B0604020202020204" charset="0"/>
              </a:rPr>
              <a:t>Revisiting the Oort Constants Measurement from Simulation and Gaia DR2 Observations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EFD9-E89A-4F78-A3CC-3E34ED5D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Gaia DR2 phase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856B6-BFD6-4F3D-8A08-FE8C0E26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89" y="1283970"/>
            <a:ext cx="4565914" cy="3043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E23A2-75D2-449B-926A-0C3CB37E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7" y="1223419"/>
            <a:ext cx="4747564" cy="31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C5DE9-F53E-476D-85DA-068E557B0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540" y="254588"/>
            <a:ext cx="6706320" cy="51242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MCMC Corner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7850-2A28-42B7-907D-F0935927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1" y="671361"/>
            <a:ext cx="3927877" cy="3927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F1377-EC63-4460-8DB5-AEF68BBA527C}"/>
              </a:ext>
            </a:extLst>
          </p:cNvPr>
          <p:cNvSpPr txBox="1"/>
          <p:nvPr/>
        </p:nvSpPr>
        <p:spPr>
          <a:xfrm>
            <a:off x="1661160" y="4488802"/>
            <a:ext cx="212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ld Standard TT" panose="020B0604020202020204" charset="0"/>
              </a:rPr>
              <a:t>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70AF5-1ED8-49AF-B4ED-0F995C7D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3" y="594086"/>
            <a:ext cx="3927877" cy="3927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EF79CD-0A40-49E0-959E-CC5F0C9A309C}"/>
              </a:ext>
            </a:extLst>
          </p:cNvPr>
          <p:cNvSpPr txBox="1"/>
          <p:nvPr/>
        </p:nvSpPr>
        <p:spPr>
          <a:xfrm>
            <a:off x="6088380" y="4514235"/>
            <a:ext cx="197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ld Standard TT" panose="020B0604020202020204" charset="0"/>
              </a:rPr>
              <a:t>Gaia DR2</a:t>
            </a:r>
          </a:p>
        </p:txBody>
      </p:sp>
    </p:spTree>
    <p:extLst>
      <p:ext uri="{BB962C8B-B14F-4D97-AF65-F5344CB8AC3E}">
        <p14:creationId xmlns:p14="http://schemas.microsoft.com/office/powerpoint/2010/main" val="210120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3AC7E60-F3FC-4C66-94EC-B17C57CB3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804770" y="258073"/>
            <a:ext cx="83392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ld Standard TT" panose="020B0604020202020204" charset="0"/>
              </a:rPr>
              <a:t>The Oort constants are local tracers of the Milky Way Kinematics</a:t>
            </a:r>
            <a:endParaRPr sz="2000" dirty="0">
              <a:latin typeface="Old Standard TT" panose="020B0604020202020204" charset="0"/>
            </a:endParaRPr>
          </a:p>
        </p:txBody>
      </p:sp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FD2A5C9A-A04D-4D6F-A123-CEBD7CE7FB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000" y="1281198"/>
            <a:ext cx="2843759" cy="154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93;p16" descr="Proper motion - Wikipedia">
            <a:extLst>
              <a:ext uri="{FF2B5EF4-FFF2-40B4-BE49-F238E27FC236}">
                <a16:creationId xmlns:a16="http://schemas.microsoft.com/office/drawing/2014/main" id="{6F6EF6EC-335E-4804-B120-A9B5FD6B94B3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290502" y="862085"/>
            <a:ext cx="1545822" cy="9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F67AFF4-12CC-454A-A476-7F6AE93BFBAD}"/>
              </a:ext>
            </a:extLst>
          </p:cNvPr>
          <p:cNvGrpSpPr/>
          <p:nvPr/>
        </p:nvGrpSpPr>
        <p:grpSpPr>
          <a:xfrm>
            <a:off x="3747021" y="593364"/>
            <a:ext cx="2472433" cy="2299042"/>
            <a:chOff x="3954663" y="1300713"/>
            <a:chExt cx="3181506" cy="265019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94F3243-79BE-4061-AA8E-04416636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86313" y="1300713"/>
              <a:ext cx="1849856" cy="10034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F25C30-B388-4194-BD66-DC2E3064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4663" y="1336807"/>
              <a:ext cx="2411600" cy="26141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787B19-12B2-41C2-A54E-372BDED08601}"/>
              </a:ext>
            </a:extLst>
          </p:cNvPr>
          <p:cNvGrpSpPr/>
          <p:nvPr/>
        </p:nvGrpSpPr>
        <p:grpSpPr>
          <a:xfrm>
            <a:off x="440324" y="2945942"/>
            <a:ext cx="6486866" cy="915533"/>
            <a:chOff x="418774" y="3398089"/>
            <a:chExt cx="6486866" cy="915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EC52E0-F498-4FFC-A89E-66CACB40938D}"/>
                    </a:ext>
                  </a:extLst>
                </p:cNvPr>
                <p:cNvSpPr txBox="1"/>
                <p:nvPr/>
              </p:nvSpPr>
              <p:spPr>
                <a:xfrm>
                  <a:off x="418774" y="3398089"/>
                  <a:ext cx="57668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terms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to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correct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solar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peculiar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motion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EC52E0-F498-4FFC-A89E-66CACB409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74" y="3398089"/>
                  <a:ext cx="576683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06" r="-3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13A1D8B-D413-43D1-A08E-2809A0A64B45}"/>
                    </a:ext>
                  </a:extLst>
                </p:cNvPr>
                <p:cNvSpPr txBox="1"/>
                <p:nvPr/>
              </p:nvSpPr>
              <p:spPr>
                <a:xfrm>
                  <a:off x="475482" y="3654821"/>
                  <a:ext cx="64301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𝑠𝑖𝑛𝑏𝑐𝑜𝑠𝑏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terms to correct solar peculiar motion</a:t>
                  </a: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13A1D8B-D413-43D1-A08E-2809A0A64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82" y="3654821"/>
                  <a:ext cx="6430158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1044" t="-12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B0B5888-A9A8-4B7B-9037-C38EEA6816DB}"/>
                    </a:ext>
                  </a:extLst>
                </p:cNvPr>
                <p:cNvSpPr txBox="1"/>
                <p:nvPr/>
              </p:nvSpPr>
              <p:spPr>
                <a:xfrm>
                  <a:off x="418774" y="3882735"/>
                  <a:ext cx="556966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terms to correct solar peculiar motion</a:t>
                  </a: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B0B5888-A9A8-4B7B-9037-C38EEA681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74" y="3882735"/>
                  <a:ext cx="5569666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766" t="-12857" r="-1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BFD7CB-91A8-437A-81EB-7BDB5BCB1124}"/>
              </a:ext>
            </a:extLst>
          </p:cNvPr>
          <p:cNvSpPr txBox="1"/>
          <p:nvPr/>
        </p:nvSpPr>
        <p:spPr>
          <a:xfrm>
            <a:off x="347250" y="3742222"/>
            <a:ext cx="886926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Oort constants, </a:t>
            </a:r>
            <a:r>
              <a:rPr lang="en-US" sz="1500" b="1" i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500" b="1" i="1" dirty="0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500" b="1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5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 describe the local velocity field.</a:t>
            </a:r>
          </a:p>
          <a:p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Slope of rotation velocity, rotation frequency and slope of radial velocity can be expressed in terms of them.</a:t>
            </a:r>
          </a:p>
          <a:p>
            <a:endParaRPr lang="en-US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We use toy model simulation and analyze Gaia DR2 data to find the best subsets of stars to derive the Oort constants.</a:t>
            </a:r>
          </a:p>
          <a:p>
            <a:endParaRPr lang="en-US" dirty="0"/>
          </a:p>
        </p:txBody>
      </p:sp>
      <p:pic>
        <p:nvPicPr>
          <p:cNvPr id="65" name="Google Shape;127;p19">
            <a:extLst>
              <a:ext uri="{FF2B5EF4-FFF2-40B4-BE49-F238E27FC236}">
                <a16:creationId xmlns:a16="http://schemas.microsoft.com/office/drawing/2014/main" id="{2F2BD971-CE14-457A-968B-35D345A3A36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2761" y="901328"/>
            <a:ext cx="2671934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1758D9-4EA9-4B10-9E5C-D8B9399EADF6}"/>
              </a:ext>
            </a:extLst>
          </p:cNvPr>
          <p:cNvSpPr txBox="1"/>
          <p:nvPr/>
        </p:nvSpPr>
        <p:spPr>
          <a:xfrm flipH="1">
            <a:off x="513797" y="1007563"/>
            <a:ext cx="304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Galactic coordinate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CEA4DF-6FBD-4B4E-BDDE-64ACF3A6FA29}"/>
              </a:ext>
            </a:extLst>
          </p:cNvPr>
          <p:cNvSpPr/>
          <p:nvPr/>
        </p:nvSpPr>
        <p:spPr>
          <a:xfrm>
            <a:off x="347250" y="2843667"/>
            <a:ext cx="6430158" cy="849816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16C98-2081-4EFD-B2D2-C57DFA6C3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0" y="129780"/>
            <a:ext cx="7704000" cy="572700"/>
          </a:xfrm>
        </p:spPr>
        <p:txBody>
          <a:bodyPr/>
          <a:lstStyle/>
          <a:p>
            <a:pPr algn="l"/>
            <a:r>
              <a:rPr lang="en-US" sz="2800" dirty="0">
                <a:latin typeface="Old Standard TT" panose="020B0604020202020204" charset="0"/>
              </a:rPr>
              <a:t>Toy Model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C1C9CBC-2804-4905-ACDD-23451936CC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2891" y="702480"/>
                <a:ext cx="6291776" cy="34164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500,000 test particles to on a dynamically cold thin disk.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d&lt; 1kpc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dirty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&lt;20°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:30&lt;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&lt;50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intrinsic vertical motions of stars have significant contribution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15.62 ± 0.34, B = −12.78 ± 0.31, C = 1.31 ± 0.40, K = 0.24 ± 1.09 (km/s/kpc). The uncertainties of the parameters are determined from Monte-Carlo-Markov-Chain method.</a:t>
                </a:r>
              </a:p>
              <a:p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US" sz="1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solar orbit is 237 km/s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sz="1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=8.34 </m:t>
                    </m:r>
                    <m:r>
                      <a:rPr lang="en-US" sz="1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𝑘𝑝𝑐</m:t>
                    </m:r>
                  </m:oMath>
                </a14:m>
                <a:r>
                  <a:rPr lang="en-US" sz="14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C1C9CBC-2804-4905-ACDD-23451936C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2891" y="702480"/>
                <a:ext cx="6291776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9094E40-FFD5-44B5-B2C3-B8C8390B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872" y="-252181"/>
            <a:ext cx="3117914" cy="3117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D18E2-84A6-473C-9793-FBE485EA3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620" y="2777040"/>
            <a:ext cx="3674404" cy="2449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0ED08-32FF-4BC8-818D-1781F7724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689" y="2688346"/>
            <a:ext cx="3674405" cy="2449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11ABA-B1AE-4556-8177-37642F377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40" y="2748372"/>
            <a:ext cx="3607140" cy="2404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994F4D-A6A4-4D39-993C-6E929A7B147A}"/>
              </a:ext>
            </a:extLst>
          </p:cNvPr>
          <p:cNvGrpSpPr/>
          <p:nvPr/>
        </p:nvGrpSpPr>
        <p:grpSpPr>
          <a:xfrm>
            <a:off x="277660" y="3316807"/>
            <a:ext cx="8866340" cy="1573126"/>
            <a:chOff x="225901" y="1704391"/>
            <a:chExt cx="8866340" cy="1573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15D0DA-886E-4531-BB47-2E7A82ADE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01" y="1704391"/>
              <a:ext cx="2359690" cy="15731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084E38-3D68-4932-9E32-263E1975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37" y="1704391"/>
              <a:ext cx="2359690" cy="15731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571234-57AB-43EE-A26C-9F3EA8A2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7515" y="1704391"/>
              <a:ext cx="2359690" cy="15731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87C0DD-B50E-40A5-B922-F9B9663E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551" y="1704391"/>
              <a:ext cx="2359690" cy="157312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3A13A-85C6-4F4F-B073-DF0EE34B9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4" y="725379"/>
            <a:ext cx="3101593" cy="2071161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56B157CF-8A18-4140-A7E8-45A2ABD2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00" y="197106"/>
            <a:ext cx="7704000" cy="572700"/>
          </a:xfrm>
        </p:spPr>
        <p:txBody>
          <a:bodyPr/>
          <a:lstStyle/>
          <a:p>
            <a:pPr algn="l"/>
            <a:r>
              <a:rPr lang="en-US" sz="2800" dirty="0">
                <a:latin typeface="Old Standard TT" panose="020B0604020202020204" charset="0"/>
              </a:rPr>
              <a:t>Gaia DR2: Main sequence stars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4">
                <a:extLst>
                  <a:ext uri="{FF2B5EF4-FFF2-40B4-BE49-F238E27FC236}">
                    <a16:creationId xmlns:a16="http://schemas.microsoft.com/office/drawing/2014/main" id="{3F00076D-CD23-4785-8C08-8A46DE7A6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0294" y="1735248"/>
                <a:ext cx="6082981" cy="1673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Oxygen Light"/>
                  <a:buNone/>
                  <a:defRPr sz="2500" b="0" i="0" u="none" strike="noStrike" cap="none">
                    <a:solidFill>
                      <a:schemeClr val="lt2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Oxygen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Oxygen Light"/>
                    <a:ea typeface="Oxygen Light"/>
                    <a:cs typeface="Oxygen Light"/>
                    <a:sym typeface="Oxygen Light"/>
                  </a:defRPr>
                </a:lvl9pPr>
              </a:lstStyle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Color groups on the Hertzsprung Russell (H-R) diagram </a:t>
                </a:r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 stellar age  kinematic features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</m:t>
                    </m:r>
                    <m:r>
                      <a:rPr lang="en-US" sz="160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&lt;500 </m:t>
                    </m:r>
                    <m:r>
                      <m:rPr>
                        <m:sty m:val="p"/>
                      </m:rPr>
                      <a:rPr lang="en-US" sz="160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pc</m:t>
                    </m:r>
                    <m:r>
                      <a:rPr lang="en-US" sz="160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 </m:t>
                    </m:r>
                  </m:oMath>
                </a14:m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(1kpc has larger 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The redder and kinematically older stars have larger velocity dispersion and more non-circular orbital motions.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los</m:t>
                        </m:r>
                      </m:sub>
                    </m:sSub>
                    <m:r>
                      <a:rPr lang="en-US" sz="160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of bluer and younger stars are the more reliable tracers for Oort constants: A = 15.52±0.22;B = -13.33± 0.17;C = -1.88±0.08; and K = -1.86±0.19 km/s/kpc. 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The slope of rotation velocity at solar orbit is -18.26 ±  0.28 km/s/kpc</a:t>
                </a:r>
                <a:br>
                  <a:rPr lang="en-US" sz="16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1600" dirty="0">
                  <a:solidFill>
                    <a:schemeClr val="accent3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3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3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20" name="Text Placeholder 4">
                <a:extLst>
                  <a:ext uri="{FF2B5EF4-FFF2-40B4-BE49-F238E27FC236}">
                    <a16:creationId xmlns:a16="http://schemas.microsoft.com/office/drawing/2014/main" id="{3F00076D-CD23-4785-8C08-8A46DE7A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94" y="1735248"/>
                <a:ext cx="6082981" cy="1673004"/>
              </a:xfrm>
              <a:prstGeom prst="rect">
                <a:avLst/>
              </a:prstGeom>
              <a:blipFill>
                <a:blip r:embed="rId8"/>
                <a:stretch>
                  <a:fillRect t="-63504" r="-1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B9605CE-B966-4C5D-B033-5F3E31510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660" y="2796540"/>
            <a:ext cx="2795917" cy="317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4C536D-E37B-42D7-85D9-51374C46F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25" y="911570"/>
            <a:ext cx="3143662" cy="2087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06CE-C7A9-41D2-AEE0-76671FFA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Acknowledgement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12623-C871-4BBA-A4F6-122516870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230313"/>
            <a:ext cx="8521700" cy="227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Prof. Karen Masters</a:t>
            </a:r>
          </a:p>
          <a:p>
            <a:r>
              <a:rPr lang="en-US" sz="1400" dirty="0"/>
              <a:t>Dr. </a:t>
            </a:r>
            <a:r>
              <a:rPr lang="en-US" sz="1400" dirty="0" err="1"/>
              <a:t>Zhaoyu</a:t>
            </a:r>
            <a:r>
              <a:rPr lang="en-US" sz="1400" dirty="0"/>
              <a:t> Li and Dr. </a:t>
            </a:r>
            <a:r>
              <a:rPr lang="en-US" sz="1400" dirty="0" err="1"/>
              <a:t>Juntai</a:t>
            </a:r>
            <a:r>
              <a:rPr lang="en-US" sz="1400" dirty="0"/>
              <a:t> Shen from </a:t>
            </a:r>
            <a:r>
              <a:rPr lang="en-US" sz="1400" dirty="0" err="1"/>
              <a:t>Shanghaijiaotong</a:t>
            </a:r>
            <a:r>
              <a:rPr lang="en-US" sz="1400" dirty="0"/>
              <a:t> University</a:t>
            </a:r>
          </a:p>
          <a:p>
            <a:pPr algn="l"/>
            <a:r>
              <a:rPr lang="en-US" sz="1400" dirty="0"/>
              <a:t>This work has made use of data from the European Space Agency (ESA) mission Gaia (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https://www.cosmos.esa.int/gaia</a:t>
            </a:r>
            <a:r>
              <a:rPr lang="en-US" sz="1400" dirty="0"/>
              <a:t> ), processed by the Gaia Data Processing and Analysis Consortium (DPAC, 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https://www.cosmos.esa.int/web/gaia/dpac/consortium</a:t>
            </a:r>
            <a:r>
              <a:rPr lang="en-US" sz="1400" dirty="0"/>
              <a:t> ). Funding for the DPAC has been provided by national institutions, in particular the institutions participating in the Gaia Multilateral Agreement.</a:t>
            </a:r>
          </a:p>
          <a:p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9F539-BC10-49B7-A75A-42C60651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27" y="3244623"/>
            <a:ext cx="1246466" cy="12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9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5348-AAD6-4594-A8EE-9E149028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B8EA9-5845-4EB7-8B85-9A27686BA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Artist’s impression of </a:t>
            </a:r>
            <a:r>
              <a:rPr lang="en-US" sz="1800" dirty="0" err="1">
                <a:solidFill>
                  <a:srgbClr val="3A3A3A"/>
                </a:solidFill>
              </a:rPr>
              <a:t>Gaia:European</a:t>
            </a:r>
            <a:r>
              <a:rPr lang="en-US" sz="1800" dirty="0">
                <a:solidFill>
                  <a:srgbClr val="3A3A3A"/>
                </a:solidFill>
              </a:rPr>
              <a:t> Space </a:t>
            </a:r>
            <a:r>
              <a:rPr lang="en-US" sz="1800" dirty="0" err="1">
                <a:solidFill>
                  <a:srgbClr val="3A3A3A"/>
                </a:solidFill>
              </a:rPr>
              <a:t>Agenecy</a:t>
            </a:r>
            <a:r>
              <a:rPr lang="en-US" sz="1800" dirty="0">
                <a:solidFill>
                  <a:srgbClr val="3A3A3A"/>
                </a:solidFill>
              </a:rPr>
              <a:t>,  </a:t>
            </a:r>
            <a:r>
              <a:rPr lang="en-US" sz="1800" dirty="0">
                <a:solidFill>
                  <a:srgbClr val="3A3A3A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https://www.esa.int/ESA_Multimedia/Images/2006/05/Artist_s_impression_of_the_Gaia_satellite</a:t>
            </a:r>
            <a:endParaRPr lang="en-US" sz="1800" dirty="0">
              <a:solidFill>
                <a:srgbClr val="3A3A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Rotation curve: </a:t>
            </a:r>
            <a:r>
              <a:rPr lang="en-US" sz="1800" dirty="0" err="1">
                <a:solidFill>
                  <a:srgbClr val="3A3A3A"/>
                </a:solidFill>
              </a:rPr>
              <a:t>Eilers</a:t>
            </a:r>
            <a:r>
              <a:rPr lang="en-US" sz="1800" dirty="0">
                <a:solidFill>
                  <a:srgbClr val="3A3A3A"/>
                </a:solidFill>
              </a:rPr>
              <a:t>, A.-C., Hogg, D. W., Rix, H.-W., &amp; Ness, M. K.2019, </a:t>
            </a:r>
            <a:r>
              <a:rPr lang="en-US" sz="1800" dirty="0" err="1">
                <a:solidFill>
                  <a:srgbClr val="3A3A3A"/>
                </a:solidFill>
              </a:rPr>
              <a:t>ApJ</a:t>
            </a:r>
            <a:r>
              <a:rPr lang="en-US" sz="1800" dirty="0">
                <a:solidFill>
                  <a:srgbClr val="3A3A3A"/>
                </a:solidFill>
              </a:rPr>
              <a:t>, 871, 120, </a:t>
            </a:r>
            <a:r>
              <a:rPr lang="en-US" sz="1800" dirty="0" err="1">
                <a:solidFill>
                  <a:srgbClr val="3A3A3A"/>
                </a:solidFill>
              </a:rPr>
              <a:t>doi</a:t>
            </a:r>
            <a:r>
              <a:rPr lang="en-US" sz="1800" dirty="0">
                <a:solidFill>
                  <a:srgbClr val="3A3A3A"/>
                </a:solidFill>
              </a:rPr>
              <a:t>: 10.3847/1538-4357/aaf648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Proper motion: Wikipedia – proper motion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</a:rPr>
              <a:t>Longitude proper motion: Li, C., Zhao, G., &amp; Yang, C. 2019, </a:t>
            </a:r>
            <a:r>
              <a:rPr lang="en-US" sz="1800" dirty="0" err="1">
                <a:solidFill>
                  <a:srgbClr val="3A3A3A"/>
                </a:solidFill>
              </a:rPr>
              <a:t>ApJ</a:t>
            </a:r>
            <a:r>
              <a:rPr lang="en-US" sz="1800" dirty="0">
                <a:solidFill>
                  <a:srgbClr val="3A3A3A"/>
                </a:solidFill>
              </a:rPr>
              <a:t>, 872, 205, </a:t>
            </a:r>
            <a:r>
              <a:rPr lang="en-US" sz="1800" dirty="0" err="1">
                <a:solidFill>
                  <a:srgbClr val="3A3A3A"/>
                </a:solidFill>
              </a:rPr>
              <a:t>doi</a:t>
            </a:r>
            <a:r>
              <a:rPr lang="en-US" sz="1800" dirty="0">
                <a:solidFill>
                  <a:srgbClr val="3A3A3A"/>
                </a:solidFill>
              </a:rPr>
              <a:t>: 10.3847/1538-4357/ab0104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3A3A3A"/>
                </a:solidFill>
              </a:rPr>
              <a:t>Bovy, J</a:t>
            </a:r>
            <a:r>
              <a:rPr lang="en-US" dirty="0">
                <a:solidFill>
                  <a:srgbClr val="3A3A3A"/>
                </a:solidFill>
              </a:rPr>
              <a:t>. 2017, MNRAS, 468, L63, </a:t>
            </a:r>
            <a:r>
              <a:rPr lang="en-US" dirty="0" err="1">
                <a:solidFill>
                  <a:srgbClr val="3A3A3A"/>
                </a:solidFill>
              </a:rPr>
              <a:t>doi</a:t>
            </a:r>
            <a:r>
              <a:rPr lang="en-US" dirty="0">
                <a:solidFill>
                  <a:srgbClr val="3A3A3A"/>
                </a:solidFill>
              </a:rPr>
              <a:t>: 10.1093/</a:t>
            </a:r>
            <a:r>
              <a:rPr lang="en-US" dirty="0" err="1">
                <a:solidFill>
                  <a:srgbClr val="3A3A3A"/>
                </a:solidFill>
              </a:rPr>
              <a:t>mnrasl</a:t>
            </a:r>
            <a:r>
              <a:rPr lang="en-US" dirty="0">
                <a:solidFill>
                  <a:srgbClr val="3A3A3A"/>
                </a:solidFill>
              </a:rPr>
              <a:t>/slx027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A3A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A3A3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6B39-6538-4E32-840F-B32A4E9D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Gaia DR2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72D1E7-4770-49BD-B97E-24B2A1365E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2494341"/>
                <a:ext cx="2924183" cy="624808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US" dirty="0"/>
                  <a:t>(u0,v0) estimated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 for six stellar groups based on color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72D1E7-4770-49BD-B97E-24B2A1365E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494341"/>
                <a:ext cx="2924183" cy="6248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6B3165-4926-4F6D-BDB0-6A495D739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3" t="13952" r="4133"/>
          <a:stretch/>
        </p:blipFill>
        <p:spPr>
          <a:xfrm>
            <a:off x="311700" y="3161517"/>
            <a:ext cx="3176123" cy="122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E6484-6AA9-49C3-BF42-9D0BF5661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70" y="3024343"/>
            <a:ext cx="5344477" cy="1358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0F596-7852-4E91-AFC5-EFDA7E44D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021"/>
          <a:stretch/>
        </p:blipFill>
        <p:spPr>
          <a:xfrm>
            <a:off x="1334414" y="1355483"/>
            <a:ext cx="6325337" cy="483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FB9D0-CD37-4E53-81E2-2E0DA1024C4F}"/>
              </a:ext>
            </a:extLst>
          </p:cNvPr>
          <p:cNvSpPr txBox="1"/>
          <p:nvPr/>
        </p:nvSpPr>
        <p:spPr>
          <a:xfrm>
            <a:off x="4239893" y="2595929"/>
            <a:ext cx="41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Oort constants for six stellar groups based on color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75CBE-5D36-4040-90CB-140B209F2653}"/>
              </a:ext>
            </a:extLst>
          </p:cNvPr>
          <p:cNvSpPr txBox="1"/>
          <p:nvPr/>
        </p:nvSpPr>
        <p:spPr>
          <a:xfrm>
            <a:off x="1334414" y="1881153"/>
            <a:ext cx="704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Old Standard TT" panose="020B0604020202020204" charset="0"/>
              </a:rPr>
              <a:t>Number of main sequence stars fall into each color group for DR2 and EDR3.</a:t>
            </a:r>
            <a:endParaRPr lang="en-US" sz="1400" dirty="0">
              <a:latin typeface="Old Standard T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9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1C67-54DF-4085-BC46-3CB8DA0D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5" y="88198"/>
            <a:ext cx="7764220" cy="523163"/>
          </a:xfrm>
        </p:spPr>
        <p:txBody>
          <a:bodyPr>
            <a:normAutofit fontScale="90000"/>
          </a:bodyPr>
          <a:lstStyle/>
          <a:p>
            <a:r>
              <a:rPr lang="en-US" dirty="0"/>
              <a:t>DR2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6F43E-D7B4-4D24-B13E-4E5AC62F41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6F43E-D7B4-4D24-B13E-4E5AC62F4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1971DFF-44E0-444A-A3CE-1A32E1B053E9}"/>
              </a:ext>
            </a:extLst>
          </p:cNvPr>
          <p:cNvGrpSpPr/>
          <p:nvPr/>
        </p:nvGrpSpPr>
        <p:grpSpPr>
          <a:xfrm>
            <a:off x="150335" y="690028"/>
            <a:ext cx="5251541" cy="4127862"/>
            <a:chOff x="150335" y="690027"/>
            <a:chExt cx="5618710" cy="440915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9083E96-46E0-4EA3-BEBE-BBDE1F2B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98" y="690027"/>
              <a:ext cx="4685164" cy="37531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7D3CDD-FDC8-41F1-8F0D-91CCF2EC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335" y="991013"/>
              <a:ext cx="2958284" cy="197219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80BCAB-EF06-423E-93CF-873DC00DB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4"/>
            <a:stretch/>
          </p:blipFill>
          <p:spPr>
            <a:xfrm>
              <a:off x="667533" y="2943025"/>
              <a:ext cx="4625229" cy="34056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30A447-FC11-42F2-B0BE-5A774299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161" y="3188151"/>
              <a:ext cx="2853576" cy="19023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F1CAF0-5902-4C17-B01C-97F5E0F9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9352" y="982370"/>
              <a:ext cx="2971250" cy="19808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8A136-B1CF-4F79-8892-85B69FA2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9540" y="3179508"/>
              <a:ext cx="2879505" cy="191967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745309-6A16-445D-862A-330319A641B8}"/>
              </a:ext>
            </a:extLst>
          </p:cNvPr>
          <p:cNvSpPr txBox="1"/>
          <p:nvPr/>
        </p:nvSpPr>
        <p:spPr>
          <a:xfrm>
            <a:off x="5401876" y="1802520"/>
            <a:ext cx="3553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ld Standard TT" panose="020B0604020202020204" charset="0"/>
              </a:rPr>
              <a:t>DR2 data confirms the Oort constants model </a:t>
            </a:r>
          </a:p>
          <a:p>
            <a:endParaRPr lang="en-US" dirty="0">
              <a:latin typeface="Old Standard TT" panose="020B0604020202020204" charset="0"/>
            </a:endParaRPr>
          </a:p>
          <a:p>
            <a:r>
              <a:rPr lang="en-US" dirty="0">
                <a:latin typeface="Old Standard TT" panose="020B0604020202020204" charset="0"/>
              </a:rPr>
              <a:t>The error bars and deviations from the model suggests that redder and kinematically older stars have larger velocity dispersion and more non-circular orbital motion.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7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46C949-B39A-494C-B282-FE77C8F285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5381" y="3523491"/>
                <a:ext cx="8520600" cy="1525676"/>
              </a:xfrm>
            </p:spPr>
            <p:txBody>
              <a:bodyPr/>
              <a:lstStyle/>
              <a:p>
                <a:r>
                  <a:rPr lang="en-US" dirty="0"/>
                  <a:t>DR2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dirty="0"/>
                  <a:t> mostly for the bluer stars. Similar to simulation, the dispersion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</m:t>
                        </m:r>
                      </m:sub>
                    </m:sSub>
                  </m:oMath>
                </a14:m>
                <a:r>
                  <a:rPr lang="en-US" dirty="0"/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but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46C949-B39A-494C-B282-FE77C8F28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5381" y="3523491"/>
                <a:ext cx="8520600" cy="15256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F31B33B-A6EA-4ABC-BD23-C1892B37C97B}"/>
              </a:ext>
            </a:extLst>
          </p:cNvPr>
          <p:cNvSpPr txBox="1">
            <a:spLocks/>
          </p:cNvSpPr>
          <p:nvPr/>
        </p:nvSpPr>
        <p:spPr>
          <a:xfrm>
            <a:off x="311700" y="452709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DR2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BDEEC-2991-43E3-ADC9-5926C96A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49" y="639317"/>
            <a:ext cx="4429694" cy="217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9AA99-91D6-4326-9B17-C99B1CC23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8" y="1201723"/>
            <a:ext cx="3278930" cy="2185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7CFBF-FAA3-4957-A070-2967D529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448" y="1249289"/>
            <a:ext cx="3250156" cy="2166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E5041-6511-4244-B67F-0DF3AA90C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858" y="1249289"/>
            <a:ext cx="3250156" cy="2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837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705</Words>
  <Application>Microsoft Office PowerPoint</Application>
  <PresentationFormat>On-screen Show (16:9)</PresentationFormat>
  <Paragraphs>56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Oxygen</vt:lpstr>
      <vt:lpstr>Cambria Math</vt:lpstr>
      <vt:lpstr>Bebas Neue</vt:lpstr>
      <vt:lpstr>Oxygen Light</vt:lpstr>
      <vt:lpstr>Poiret One</vt:lpstr>
      <vt:lpstr>Old Standard TT</vt:lpstr>
      <vt:lpstr>Arial</vt:lpstr>
      <vt:lpstr>Minimalist Aesthetic Slideshow by Slidesgo</vt:lpstr>
      <vt:lpstr>PowerPoint Presentation</vt:lpstr>
      <vt:lpstr>The Oort constants are local tracers of the Milky Way Kinematics</vt:lpstr>
      <vt:lpstr>Toy Model Simulation</vt:lpstr>
      <vt:lpstr>Gaia DR2: Main sequence stars</vt:lpstr>
      <vt:lpstr>Acknowledgement </vt:lpstr>
      <vt:lpstr>Sources</vt:lpstr>
      <vt:lpstr>Gaia DR2</vt:lpstr>
      <vt:lpstr>DR2 observations</vt:lpstr>
      <vt:lpstr>PowerPoint Presentation</vt:lpstr>
      <vt:lpstr>Gaia DR2 phase plot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PICTURE ALWAYS REINFORCES THE CONCEPT</dc:title>
  <dc:creator>lenovo</dc:creator>
  <cp:lastModifiedBy>Xia Shufan</cp:lastModifiedBy>
  <cp:revision>17</cp:revision>
  <dcterms:modified xsi:type="dcterms:W3CDTF">2021-05-18T14:48:58Z</dcterms:modified>
</cp:coreProperties>
</file>